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58" r:id="rId3"/>
    <p:sldId id="259" r:id="rId4"/>
    <p:sldId id="260" r:id="rId5"/>
    <p:sldId id="261" r:id="rId6"/>
    <p:sldId id="263" r:id="rId7"/>
    <p:sldId id="262" r:id="rId8"/>
    <p:sldId id="264" r:id="rId9"/>
    <p:sldId id="265" r:id="rId10"/>
    <p:sldId id="266" r:id="rId11"/>
    <p:sldId id="267" r:id="rId12"/>
    <p:sldId id="268" r:id="rId13"/>
    <p:sldId id="269" r:id="rId14"/>
    <p:sldId id="270"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man Tyagi" initials="NT" lastIdx="1" clrIdx="0">
    <p:extLst>
      <p:ext uri="{19B8F6BF-5375-455C-9EA6-DF929625EA0E}">
        <p15:presenceInfo xmlns:p15="http://schemas.microsoft.com/office/powerpoint/2012/main" userId="aaebe05950a686d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D80980-42A0-42ED-A01D-9974E97AA72D}" type="datetimeFigureOut">
              <a:rPr lang="en-US" smtClean="0"/>
              <a:t>09-Oct-19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397CF5-550E-462B-A5EC-0D2B8128FA96}" type="slidenum">
              <a:rPr lang="en-US" smtClean="0"/>
              <a:t>‹#›</a:t>
            </a:fld>
            <a:endParaRPr lang="en-US"/>
          </a:p>
        </p:txBody>
      </p:sp>
    </p:spTree>
    <p:extLst>
      <p:ext uri="{BB962C8B-B14F-4D97-AF65-F5344CB8AC3E}">
        <p14:creationId xmlns:p14="http://schemas.microsoft.com/office/powerpoint/2010/main" val="3532933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7A565A6-05B1-454A-9630-B41E0B4A497A}" type="datetimeFigureOut">
              <a:rPr lang="en-US" smtClean="0"/>
              <a:t>09-Oct-19</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234BF226-858C-4836-9E40-A31908E01EC6}" type="slidenum">
              <a:rPr lang="en-US" smtClean="0"/>
              <a:t>‹#›</a:t>
            </a:fld>
            <a:endParaRPr lang="en-US"/>
          </a:p>
        </p:txBody>
      </p:sp>
    </p:spTree>
    <p:extLst>
      <p:ext uri="{BB962C8B-B14F-4D97-AF65-F5344CB8AC3E}">
        <p14:creationId xmlns:p14="http://schemas.microsoft.com/office/powerpoint/2010/main" val="2479289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7A565A6-05B1-454A-9630-B41E0B4A497A}" type="datetimeFigureOut">
              <a:rPr lang="en-US" smtClean="0"/>
              <a:t>09-Oct-19</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34BF226-858C-4836-9E40-A31908E01EC6}" type="slidenum">
              <a:rPr lang="en-US" smtClean="0"/>
              <a:t>‹#›</a:t>
            </a:fld>
            <a:endParaRPr lang="en-US"/>
          </a:p>
        </p:txBody>
      </p:sp>
    </p:spTree>
    <p:extLst>
      <p:ext uri="{BB962C8B-B14F-4D97-AF65-F5344CB8AC3E}">
        <p14:creationId xmlns:p14="http://schemas.microsoft.com/office/powerpoint/2010/main" val="83167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7A565A6-05B1-454A-9630-B41E0B4A497A}" type="datetimeFigureOut">
              <a:rPr lang="en-US" smtClean="0"/>
              <a:t>09-Oct-19</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34BF226-858C-4836-9E40-A31908E01EC6}"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8801771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D7A565A6-05B1-454A-9630-B41E0B4A497A}" type="datetimeFigureOut">
              <a:rPr lang="en-US" smtClean="0"/>
              <a:t>09-Oct-19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34BF226-858C-4836-9E40-A31908E01EC6}" type="slidenum">
              <a:rPr lang="en-US" smtClean="0"/>
              <a:t>‹#›</a:t>
            </a:fld>
            <a:endParaRPr lang="en-US"/>
          </a:p>
        </p:txBody>
      </p:sp>
    </p:spTree>
    <p:extLst>
      <p:ext uri="{BB962C8B-B14F-4D97-AF65-F5344CB8AC3E}">
        <p14:creationId xmlns:p14="http://schemas.microsoft.com/office/powerpoint/2010/main" val="21540002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D7A565A6-05B1-454A-9630-B41E0B4A497A}" type="datetimeFigureOut">
              <a:rPr lang="en-US" smtClean="0"/>
              <a:t>09-Oct-19</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34BF226-858C-4836-9E40-A31908E01EC6}"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7833671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D7A565A6-05B1-454A-9630-B41E0B4A497A}" type="datetimeFigureOut">
              <a:rPr lang="en-US" smtClean="0"/>
              <a:t>09-Oct-19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34BF226-858C-4836-9E40-A31908E01EC6}" type="slidenum">
              <a:rPr lang="en-US" smtClean="0"/>
              <a:t>‹#›</a:t>
            </a:fld>
            <a:endParaRPr lang="en-US"/>
          </a:p>
        </p:txBody>
      </p:sp>
    </p:spTree>
    <p:extLst>
      <p:ext uri="{BB962C8B-B14F-4D97-AF65-F5344CB8AC3E}">
        <p14:creationId xmlns:p14="http://schemas.microsoft.com/office/powerpoint/2010/main" val="22096162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A565A6-05B1-454A-9630-B41E0B4A497A}" type="datetimeFigureOut">
              <a:rPr lang="en-US" smtClean="0"/>
              <a:t>09-Oct-19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34BF226-858C-4836-9E40-A31908E01EC6}" type="slidenum">
              <a:rPr lang="en-US" smtClean="0"/>
              <a:t>‹#›</a:t>
            </a:fld>
            <a:endParaRPr lang="en-US"/>
          </a:p>
        </p:txBody>
      </p:sp>
    </p:spTree>
    <p:extLst>
      <p:ext uri="{BB962C8B-B14F-4D97-AF65-F5344CB8AC3E}">
        <p14:creationId xmlns:p14="http://schemas.microsoft.com/office/powerpoint/2010/main" val="33673785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A565A6-05B1-454A-9630-B41E0B4A497A}" type="datetimeFigureOut">
              <a:rPr lang="en-US" smtClean="0"/>
              <a:t>09-Oct-19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34BF226-858C-4836-9E40-A31908E01EC6}" type="slidenum">
              <a:rPr lang="en-US" smtClean="0"/>
              <a:t>‹#›</a:t>
            </a:fld>
            <a:endParaRPr lang="en-US"/>
          </a:p>
        </p:txBody>
      </p:sp>
    </p:spTree>
    <p:extLst>
      <p:ext uri="{BB962C8B-B14F-4D97-AF65-F5344CB8AC3E}">
        <p14:creationId xmlns:p14="http://schemas.microsoft.com/office/powerpoint/2010/main" val="455844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A565A6-05B1-454A-9630-B41E0B4A497A}" type="datetimeFigureOut">
              <a:rPr lang="en-US" smtClean="0"/>
              <a:t>09-Oct-19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34BF226-858C-4836-9E40-A31908E01EC6}" type="slidenum">
              <a:rPr lang="en-US" smtClean="0"/>
              <a:t>‹#›</a:t>
            </a:fld>
            <a:endParaRPr lang="en-US"/>
          </a:p>
        </p:txBody>
      </p:sp>
    </p:spTree>
    <p:extLst>
      <p:ext uri="{BB962C8B-B14F-4D97-AF65-F5344CB8AC3E}">
        <p14:creationId xmlns:p14="http://schemas.microsoft.com/office/powerpoint/2010/main" val="4029734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7A565A6-05B1-454A-9630-B41E0B4A497A}" type="datetimeFigureOut">
              <a:rPr lang="en-US" smtClean="0"/>
              <a:t>09-Oct-19</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34BF226-858C-4836-9E40-A31908E01EC6}" type="slidenum">
              <a:rPr lang="en-US" smtClean="0"/>
              <a:t>‹#›</a:t>
            </a:fld>
            <a:endParaRPr lang="en-US"/>
          </a:p>
        </p:txBody>
      </p:sp>
    </p:spTree>
    <p:extLst>
      <p:ext uri="{BB962C8B-B14F-4D97-AF65-F5344CB8AC3E}">
        <p14:creationId xmlns:p14="http://schemas.microsoft.com/office/powerpoint/2010/main" val="2672202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7A565A6-05B1-454A-9630-B41E0B4A497A}" type="datetimeFigureOut">
              <a:rPr lang="en-US" smtClean="0"/>
              <a:t>09-Oct-19</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234BF226-858C-4836-9E40-A31908E01EC6}" type="slidenum">
              <a:rPr lang="en-US" smtClean="0"/>
              <a:t>‹#›</a:t>
            </a:fld>
            <a:endParaRPr lang="en-US"/>
          </a:p>
        </p:txBody>
      </p:sp>
    </p:spTree>
    <p:extLst>
      <p:ext uri="{BB962C8B-B14F-4D97-AF65-F5344CB8AC3E}">
        <p14:creationId xmlns:p14="http://schemas.microsoft.com/office/powerpoint/2010/main" val="1359380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A565A6-05B1-454A-9630-B41E0B4A497A}" type="datetimeFigureOut">
              <a:rPr lang="en-US" smtClean="0"/>
              <a:t>09-Oct-19</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234BF226-858C-4836-9E40-A31908E01EC6}" type="slidenum">
              <a:rPr lang="en-US" smtClean="0"/>
              <a:t>‹#›</a:t>
            </a:fld>
            <a:endParaRPr lang="en-US"/>
          </a:p>
        </p:txBody>
      </p:sp>
    </p:spTree>
    <p:extLst>
      <p:ext uri="{BB962C8B-B14F-4D97-AF65-F5344CB8AC3E}">
        <p14:creationId xmlns:p14="http://schemas.microsoft.com/office/powerpoint/2010/main" val="501325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7A565A6-05B1-454A-9630-B41E0B4A497A}" type="datetimeFigureOut">
              <a:rPr lang="en-US" smtClean="0"/>
              <a:t>09-Oct-19</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234BF226-858C-4836-9E40-A31908E01EC6}" type="slidenum">
              <a:rPr lang="en-US" smtClean="0"/>
              <a:t>‹#›</a:t>
            </a:fld>
            <a:endParaRPr lang="en-US"/>
          </a:p>
        </p:txBody>
      </p:sp>
    </p:spTree>
    <p:extLst>
      <p:ext uri="{BB962C8B-B14F-4D97-AF65-F5344CB8AC3E}">
        <p14:creationId xmlns:p14="http://schemas.microsoft.com/office/powerpoint/2010/main" val="2848513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A565A6-05B1-454A-9630-B41E0B4A497A}" type="datetimeFigureOut">
              <a:rPr lang="en-US" smtClean="0"/>
              <a:t>09-Oct-19</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234BF226-858C-4836-9E40-A31908E01EC6}" type="slidenum">
              <a:rPr lang="en-US" smtClean="0"/>
              <a:t>‹#›</a:t>
            </a:fld>
            <a:endParaRPr lang="en-US"/>
          </a:p>
        </p:txBody>
      </p:sp>
    </p:spTree>
    <p:extLst>
      <p:ext uri="{BB962C8B-B14F-4D97-AF65-F5344CB8AC3E}">
        <p14:creationId xmlns:p14="http://schemas.microsoft.com/office/powerpoint/2010/main" val="4001193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7A565A6-05B1-454A-9630-B41E0B4A497A}" type="datetimeFigureOut">
              <a:rPr lang="en-US" smtClean="0"/>
              <a:t>09-Oct-19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234BF226-858C-4836-9E40-A31908E01EC6}" type="slidenum">
              <a:rPr lang="en-US" smtClean="0"/>
              <a:t>‹#›</a:t>
            </a:fld>
            <a:endParaRPr lang="en-US"/>
          </a:p>
        </p:txBody>
      </p:sp>
    </p:spTree>
    <p:extLst>
      <p:ext uri="{BB962C8B-B14F-4D97-AF65-F5344CB8AC3E}">
        <p14:creationId xmlns:p14="http://schemas.microsoft.com/office/powerpoint/2010/main" val="873503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7A565A6-05B1-454A-9630-B41E0B4A497A}" type="datetimeFigureOut">
              <a:rPr lang="en-US" smtClean="0"/>
              <a:t>09-Oct-19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34BF226-858C-4836-9E40-A31908E01EC6}" type="slidenum">
              <a:rPr lang="en-US" smtClean="0"/>
              <a:t>‹#›</a:t>
            </a:fld>
            <a:endParaRPr lang="en-US"/>
          </a:p>
        </p:txBody>
      </p:sp>
    </p:spTree>
    <p:extLst>
      <p:ext uri="{BB962C8B-B14F-4D97-AF65-F5344CB8AC3E}">
        <p14:creationId xmlns:p14="http://schemas.microsoft.com/office/powerpoint/2010/main" val="1390345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D7A565A6-05B1-454A-9630-B41E0B4A497A}" type="datetimeFigureOut">
              <a:rPr lang="en-US" smtClean="0"/>
              <a:t>09-Oct-19</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234BF226-858C-4836-9E40-A31908E01EC6}" type="slidenum">
              <a:rPr lang="en-US" smtClean="0"/>
              <a:t>‹#›</a:t>
            </a:fld>
            <a:endParaRPr lang="en-US"/>
          </a:p>
        </p:txBody>
      </p:sp>
    </p:spTree>
    <p:extLst>
      <p:ext uri="{BB962C8B-B14F-4D97-AF65-F5344CB8AC3E}">
        <p14:creationId xmlns:p14="http://schemas.microsoft.com/office/powerpoint/2010/main" val="20603863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ABFEB-02F0-42BB-A81C-68F525419C70}"/>
              </a:ext>
            </a:extLst>
          </p:cNvPr>
          <p:cNvSpPr>
            <a:spLocks noGrp="1"/>
          </p:cNvSpPr>
          <p:nvPr>
            <p:ph type="ctrTitle"/>
          </p:nvPr>
        </p:nvSpPr>
        <p:spPr>
          <a:xfrm>
            <a:off x="1896754" y="197528"/>
            <a:ext cx="8915399" cy="2262781"/>
          </a:xfrm>
        </p:spPr>
        <p:txBody>
          <a:bodyPr/>
          <a:lstStyle/>
          <a:p>
            <a:r>
              <a:rPr lang="en-US" dirty="0"/>
              <a:t>Facial Recognition Smart Lock using Raspberry Pi</a:t>
            </a:r>
          </a:p>
        </p:txBody>
      </p:sp>
      <p:sp>
        <p:nvSpPr>
          <p:cNvPr id="3" name="Subtitle 2">
            <a:extLst>
              <a:ext uri="{FF2B5EF4-FFF2-40B4-BE49-F238E27FC236}">
                <a16:creationId xmlns:a16="http://schemas.microsoft.com/office/drawing/2014/main" id="{72127879-6B91-4D0E-B747-E397DAFC7B0F}"/>
              </a:ext>
            </a:extLst>
          </p:cNvPr>
          <p:cNvSpPr>
            <a:spLocks noGrp="1"/>
          </p:cNvSpPr>
          <p:nvPr>
            <p:ph type="subTitle" idx="1"/>
          </p:nvPr>
        </p:nvSpPr>
        <p:spPr>
          <a:xfrm>
            <a:off x="1524000" y="5004710"/>
            <a:ext cx="9144000" cy="1655762"/>
          </a:xfrm>
        </p:spPr>
        <p:txBody>
          <a:bodyPr/>
          <a:lstStyle/>
          <a:p>
            <a:r>
              <a:rPr lang="en-US" dirty="0"/>
              <a:t>By Naman Tyagi</a:t>
            </a:r>
          </a:p>
          <a:p>
            <a:r>
              <a:rPr lang="en-US" dirty="0"/>
              <a:t>Enrollment Number : 45115603117</a:t>
            </a:r>
          </a:p>
        </p:txBody>
      </p:sp>
    </p:spTree>
    <p:extLst>
      <p:ext uri="{BB962C8B-B14F-4D97-AF65-F5344CB8AC3E}">
        <p14:creationId xmlns:p14="http://schemas.microsoft.com/office/powerpoint/2010/main" val="11029289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28A725-9787-47E1-9C52-3CE00CDA2F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4513" y="470516"/>
            <a:ext cx="10251613" cy="5699632"/>
          </a:xfrm>
          <a:prstGeom prst="rect">
            <a:avLst/>
          </a:prstGeom>
        </p:spPr>
      </p:pic>
    </p:spTree>
    <p:extLst>
      <p:ext uri="{BB962C8B-B14F-4D97-AF65-F5344CB8AC3E}">
        <p14:creationId xmlns:p14="http://schemas.microsoft.com/office/powerpoint/2010/main" val="2297111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79D74-713B-4F41-9F54-E88BCC09B1EF}"/>
              </a:ext>
            </a:extLst>
          </p:cNvPr>
          <p:cNvSpPr>
            <a:spLocks noGrp="1"/>
          </p:cNvSpPr>
          <p:nvPr>
            <p:ph type="title"/>
          </p:nvPr>
        </p:nvSpPr>
        <p:spPr/>
        <p:txBody>
          <a:bodyPr/>
          <a:lstStyle/>
          <a:p>
            <a:r>
              <a:rPr lang="en-US" dirty="0"/>
              <a:t>Step 4</a:t>
            </a:r>
          </a:p>
        </p:txBody>
      </p:sp>
      <p:sp>
        <p:nvSpPr>
          <p:cNvPr id="3" name="Content Placeholder 2">
            <a:extLst>
              <a:ext uri="{FF2B5EF4-FFF2-40B4-BE49-F238E27FC236}">
                <a16:creationId xmlns:a16="http://schemas.microsoft.com/office/drawing/2014/main" id="{DF55E5EA-2B19-4301-B092-CDEA3FBC781F}"/>
              </a:ext>
            </a:extLst>
          </p:cNvPr>
          <p:cNvSpPr>
            <a:spLocks noGrp="1"/>
          </p:cNvSpPr>
          <p:nvPr>
            <p:ph idx="1"/>
          </p:nvPr>
        </p:nvSpPr>
        <p:spPr/>
        <p:txBody>
          <a:bodyPr/>
          <a:lstStyle/>
          <a:p>
            <a:r>
              <a:rPr lang="en-US" dirty="0"/>
              <a:t>This step involves sending a signal to the solenoid lock to unlock itself after the user’s face is detected. </a:t>
            </a:r>
          </a:p>
          <a:p>
            <a:r>
              <a:rPr lang="en-US" dirty="0"/>
              <a:t>Say, for example, the user is using this for his drawer. The idea is to send a signal when the user’s face is recognized to unlock and then wait 5 seconds and then lock again giving the user enough time to open the drawer. To lock the drawer, the user will show his face for it to be recognized then the system will send a signal for the lock to unlock, wait 5 seconds and in the meantime the user will close the drawer after which the lock will return to lock position again.</a:t>
            </a:r>
          </a:p>
          <a:p>
            <a:r>
              <a:rPr lang="en-US" dirty="0"/>
              <a:t>The diagram and the real circuit are given in the following slides.  </a:t>
            </a:r>
          </a:p>
          <a:p>
            <a:endParaRPr lang="en-US" dirty="0"/>
          </a:p>
        </p:txBody>
      </p:sp>
      <p:sp>
        <p:nvSpPr>
          <p:cNvPr id="4" name="Footer Placeholder 3">
            <a:extLst>
              <a:ext uri="{FF2B5EF4-FFF2-40B4-BE49-F238E27FC236}">
                <a16:creationId xmlns:a16="http://schemas.microsoft.com/office/drawing/2014/main" id="{5C44071D-153E-4805-A20A-DF919DDB477F}"/>
              </a:ext>
            </a:extLst>
          </p:cNvPr>
          <p:cNvSpPr>
            <a:spLocks noGrp="1"/>
          </p:cNvSpPr>
          <p:nvPr>
            <p:ph type="ftr" sz="quarter" idx="11"/>
          </p:nvPr>
        </p:nvSpPr>
        <p:spPr/>
        <p:txBody>
          <a:bodyPr/>
          <a:lstStyle/>
          <a:p>
            <a:pPr algn="ctr"/>
            <a:r>
              <a:rPr lang="en-US" sz="1050" b="1" dirty="0"/>
              <a:t>Note</a:t>
            </a:r>
            <a:r>
              <a:rPr lang="en-US" sz="1050" dirty="0"/>
              <a:t> : The process of sending the signal to the lock, setting up the circuit, and the code is given in detail in the project report.</a:t>
            </a:r>
          </a:p>
        </p:txBody>
      </p:sp>
    </p:spTree>
    <p:extLst>
      <p:ext uri="{BB962C8B-B14F-4D97-AF65-F5344CB8AC3E}">
        <p14:creationId xmlns:p14="http://schemas.microsoft.com/office/powerpoint/2010/main" val="632262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C56FE-279E-40F4-B60B-2A20209AE381}"/>
              </a:ext>
            </a:extLst>
          </p:cNvPr>
          <p:cNvSpPr>
            <a:spLocks noGrp="1"/>
          </p:cNvSpPr>
          <p:nvPr>
            <p:ph type="title"/>
          </p:nvPr>
        </p:nvSpPr>
        <p:spPr/>
        <p:txBody>
          <a:bodyPr/>
          <a:lstStyle/>
          <a:p>
            <a:r>
              <a:rPr lang="en-US" dirty="0"/>
              <a:t>Circuit Diagram</a:t>
            </a:r>
          </a:p>
        </p:txBody>
      </p:sp>
      <p:pic>
        <p:nvPicPr>
          <p:cNvPr id="5" name="Picture 4">
            <a:extLst>
              <a:ext uri="{FF2B5EF4-FFF2-40B4-BE49-F238E27FC236}">
                <a16:creationId xmlns:a16="http://schemas.microsoft.com/office/drawing/2014/main" id="{5C24D1A9-5A16-4169-B022-40537D50FB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925" y="1905000"/>
            <a:ext cx="8016935" cy="4633362"/>
          </a:xfrm>
          <a:prstGeom prst="rect">
            <a:avLst/>
          </a:prstGeom>
        </p:spPr>
      </p:pic>
      <p:sp>
        <p:nvSpPr>
          <p:cNvPr id="6" name="Arrow: Left 5">
            <a:extLst>
              <a:ext uri="{FF2B5EF4-FFF2-40B4-BE49-F238E27FC236}">
                <a16:creationId xmlns:a16="http://schemas.microsoft.com/office/drawing/2014/main" id="{976386C1-3997-4DDF-A8E5-5EB3ED49E855}"/>
              </a:ext>
            </a:extLst>
          </p:cNvPr>
          <p:cNvSpPr/>
          <p:nvPr/>
        </p:nvSpPr>
        <p:spPr>
          <a:xfrm>
            <a:off x="3746377" y="4740676"/>
            <a:ext cx="452761" cy="31071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C65D8DD-A165-4B6D-87DB-6B5E7DD6F2C4}"/>
              </a:ext>
            </a:extLst>
          </p:cNvPr>
          <p:cNvSpPr txBox="1"/>
          <p:nvPr/>
        </p:nvSpPr>
        <p:spPr>
          <a:xfrm>
            <a:off x="2592925" y="4651899"/>
            <a:ext cx="1153452" cy="523220"/>
          </a:xfrm>
          <a:prstGeom prst="rect">
            <a:avLst/>
          </a:prstGeom>
          <a:noFill/>
        </p:spPr>
        <p:txBody>
          <a:bodyPr wrap="square" rtlCol="0">
            <a:spAutoFit/>
          </a:bodyPr>
          <a:lstStyle/>
          <a:p>
            <a:pPr algn="ctr"/>
            <a:r>
              <a:rPr lang="en-US" sz="1400" dirty="0"/>
              <a:t>Raspberry Pi</a:t>
            </a:r>
          </a:p>
        </p:txBody>
      </p:sp>
      <p:sp>
        <p:nvSpPr>
          <p:cNvPr id="8" name="Arrow: Left 7">
            <a:extLst>
              <a:ext uri="{FF2B5EF4-FFF2-40B4-BE49-F238E27FC236}">
                <a16:creationId xmlns:a16="http://schemas.microsoft.com/office/drawing/2014/main" id="{3FCAE12F-C0F9-4CB2-AB19-04DF21FE8EC4}"/>
              </a:ext>
            </a:extLst>
          </p:cNvPr>
          <p:cNvSpPr/>
          <p:nvPr/>
        </p:nvSpPr>
        <p:spPr>
          <a:xfrm>
            <a:off x="6294268" y="3018408"/>
            <a:ext cx="355107" cy="2840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52ED430-3A7C-4329-BAC0-66B368F7FABC}"/>
              </a:ext>
            </a:extLst>
          </p:cNvPr>
          <p:cNvSpPr txBox="1"/>
          <p:nvPr/>
        </p:nvSpPr>
        <p:spPr>
          <a:xfrm>
            <a:off x="5007006" y="3018408"/>
            <a:ext cx="1287262" cy="523220"/>
          </a:xfrm>
          <a:prstGeom prst="rect">
            <a:avLst/>
          </a:prstGeom>
          <a:noFill/>
        </p:spPr>
        <p:txBody>
          <a:bodyPr wrap="square" rtlCol="0">
            <a:spAutoFit/>
          </a:bodyPr>
          <a:lstStyle/>
          <a:p>
            <a:pPr algn="ctr"/>
            <a:r>
              <a:rPr lang="en-US" sz="1400" dirty="0"/>
              <a:t>Relay Module</a:t>
            </a:r>
          </a:p>
        </p:txBody>
      </p:sp>
      <p:sp>
        <p:nvSpPr>
          <p:cNvPr id="10" name="Arrow: Right 9">
            <a:extLst>
              <a:ext uri="{FF2B5EF4-FFF2-40B4-BE49-F238E27FC236}">
                <a16:creationId xmlns:a16="http://schemas.microsoft.com/office/drawing/2014/main" id="{E5D35132-BC2C-426F-A730-C8C7574C0A0F}"/>
              </a:ext>
            </a:extLst>
          </p:cNvPr>
          <p:cNvSpPr/>
          <p:nvPr/>
        </p:nvSpPr>
        <p:spPr>
          <a:xfrm>
            <a:off x="9321553" y="2601157"/>
            <a:ext cx="417251" cy="2840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58BDD74-7ECC-4DDF-B142-44079730FF42}"/>
              </a:ext>
            </a:extLst>
          </p:cNvPr>
          <p:cNvSpPr txBox="1"/>
          <p:nvPr/>
        </p:nvSpPr>
        <p:spPr>
          <a:xfrm>
            <a:off x="9738804" y="2432482"/>
            <a:ext cx="871056" cy="523220"/>
          </a:xfrm>
          <a:prstGeom prst="rect">
            <a:avLst/>
          </a:prstGeom>
          <a:noFill/>
        </p:spPr>
        <p:txBody>
          <a:bodyPr wrap="square" rtlCol="0">
            <a:spAutoFit/>
          </a:bodyPr>
          <a:lstStyle/>
          <a:p>
            <a:pPr algn="ctr"/>
            <a:r>
              <a:rPr lang="en-US" sz="1400" dirty="0"/>
              <a:t>Solenoid Lock</a:t>
            </a:r>
          </a:p>
        </p:txBody>
      </p:sp>
      <p:sp>
        <p:nvSpPr>
          <p:cNvPr id="12" name="Arrow: Down 11">
            <a:extLst>
              <a:ext uri="{FF2B5EF4-FFF2-40B4-BE49-F238E27FC236}">
                <a16:creationId xmlns:a16="http://schemas.microsoft.com/office/drawing/2014/main" id="{F3E166C3-D4CB-4BA3-8269-F10A54B1EDD1}"/>
              </a:ext>
            </a:extLst>
          </p:cNvPr>
          <p:cNvSpPr/>
          <p:nvPr/>
        </p:nvSpPr>
        <p:spPr>
          <a:xfrm>
            <a:off x="8380520" y="4882718"/>
            <a:ext cx="301841" cy="374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220CC76-4B78-407B-896A-53F5C0BD60D9}"/>
              </a:ext>
            </a:extLst>
          </p:cNvPr>
          <p:cNvSpPr txBox="1"/>
          <p:nvPr/>
        </p:nvSpPr>
        <p:spPr>
          <a:xfrm>
            <a:off x="7945515" y="5353235"/>
            <a:ext cx="1376038" cy="738664"/>
          </a:xfrm>
          <a:prstGeom prst="rect">
            <a:avLst/>
          </a:prstGeom>
          <a:noFill/>
        </p:spPr>
        <p:txBody>
          <a:bodyPr wrap="square" rtlCol="0">
            <a:spAutoFit/>
          </a:bodyPr>
          <a:lstStyle/>
          <a:p>
            <a:pPr algn="ctr"/>
            <a:r>
              <a:rPr lang="en-US" sz="1400" dirty="0"/>
              <a:t>Power Supply/Power Bank</a:t>
            </a:r>
          </a:p>
        </p:txBody>
      </p:sp>
    </p:spTree>
    <p:extLst>
      <p:ext uri="{BB962C8B-B14F-4D97-AF65-F5344CB8AC3E}">
        <p14:creationId xmlns:p14="http://schemas.microsoft.com/office/powerpoint/2010/main" val="3853719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43E15-2A35-4E35-9A2F-1D0997A8193A}"/>
              </a:ext>
            </a:extLst>
          </p:cNvPr>
          <p:cNvSpPr>
            <a:spLocks noGrp="1"/>
          </p:cNvSpPr>
          <p:nvPr>
            <p:ph type="title"/>
          </p:nvPr>
        </p:nvSpPr>
        <p:spPr/>
        <p:txBody>
          <a:bodyPr/>
          <a:lstStyle/>
          <a:p>
            <a:r>
              <a:rPr lang="en-US" dirty="0"/>
              <a:t>Circuit plugged into AC Supply</a:t>
            </a:r>
          </a:p>
        </p:txBody>
      </p:sp>
      <p:pic>
        <p:nvPicPr>
          <p:cNvPr id="5" name="Picture 4">
            <a:extLst>
              <a:ext uri="{FF2B5EF4-FFF2-40B4-BE49-F238E27FC236}">
                <a16:creationId xmlns:a16="http://schemas.microsoft.com/office/drawing/2014/main" id="{0376340F-C21C-42A3-B09D-E8F1682C98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9542" y="1260629"/>
            <a:ext cx="5719533" cy="4973261"/>
          </a:xfrm>
          <a:prstGeom prst="rect">
            <a:avLst/>
          </a:prstGeom>
        </p:spPr>
      </p:pic>
      <p:sp>
        <p:nvSpPr>
          <p:cNvPr id="6" name="Arrow: Right 5">
            <a:extLst>
              <a:ext uri="{FF2B5EF4-FFF2-40B4-BE49-F238E27FC236}">
                <a16:creationId xmlns:a16="http://schemas.microsoft.com/office/drawing/2014/main" id="{E1E1E3E9-8053-493A-9F98-78A28CCAD339}"/>
              </a:ext>
            </a:extLst>
          </p:cNvPr>
          <p:cNvSpPr/>
          <p:nvPr/>
        </p:nvSpPr>
        <p:spPr>
          <a:xfrm>
            <a:off x="8114190" y="4412202"/>
            <a:ext cx="390618" cy="2663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C26D553-B889-4569-9B17-1DE509C38670}"/>
              </a:ext>
            </a:extLst>
          </p:cNvPr>
          <p:cNvSpPr txBox="1"/>
          <p:nvPr/>
        </p:nvSpPr>
        <p:spPr>
          <a:xfrm>
            <a:off x="8584707" y="4360701"/>
            <a:ext cx="1094267" cy="369332"/>
          </a:xfrm>
          <a:prstGeom prst="rect">
            <a:avLst/>
          </a:prstGeom>
          <a:noFill/>
        </p:spPr>
        <p:txBody>
          <a:bodyPr wrap="square" rtlCol="0">
            <a:spAutoFit/>
          </a:bodyPr>
          <a:lstStyle/>
          <a:p>
            <a:r>
              <a:rPr lang="en-US" dirty="0" err="1"/>
              <a:t>RPi</a:t>
            </a:r>
            <a:endParaRPr lang="en-US" dirty="0"/>
          </a:p>
        </p:txBody>
      </p:sp>
      <p:sp>
        <p:nvSpPr>
          <p:cNvPr id="8" name="Arrow: Down 7">
            <a:extLst>
              <a:ext uri="{FF2B5EF4-FFF2-40B4-BE49-F238E27FC236}">
                <a16:creationId xmlns:a16="http://schemas.microsoft.com/office/drawing/2014/main" id="{7B95306B-5BB6-44A4-9259-9E203CB19E0B}"/>
              </a:ext>
            </a:extLst>
          </p:cNvPr>
          <p:cNvSpPr/>
          <p:nvPr/>
        </p:nvSpPr>
        <p:spPr>
          <a:xfrm>
            <a:off x="6027938" y="4412202"/>
            <a:ext cx="266330" cy="3178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1727F6F-E31A-4539-83ED-B2C503B96827}"/>
              </a:ext>
            </a:extLst>
          </p:cNvPr>
          <p:cNvSpPr txBox="1"/>
          <p:nvPr/>
        </p:nvSpPr>
        <p:spPr>
          <a:xfrm>
            <a:off x="5681709" y="4829452"/>
            <a:ext cx="1020932" cy="923330"/>
          </a:xfrm>
          <a:prstGeom prst="rect">
            <a:avLst/>
          </a:prstGeom>
          <a:noFill/>
        </p:spPr>
        <p:txBody>
          <a:bodyPr wrap="square" rtlCol="0">
            <a:spAutoFit/>
          </a:bodyPr>
          <a:lstStyle/>
          <a:p>
            <a:pPr algn="ctr"/>
            <a:r>
              <a:rPr lang="en-US" dirty="0"/>
              <a:t>Relay Module</a:t>
            </a:r>
          </a:p>
        </p:txBody>
      </p:sp>
      <p:sp>
        <p:nvSpPr>
          <p:cNvPr id="10" name="Arrow: Down 9">
            <a:extLst>
              <a:ext uri="{FF2B5EF4-FFF2-40B4-BE49-F238E27FC236}">
                <a16:creationId xmlns:a16="http://schemas.microsoft.com/office/drawing/2014/main" id="{EDB7CA37-D971-42BE-8414-19AAB8FF9A73}"/>
              </a:ext>
            </a:extLst>
          </p:cNvPr>
          <p:cNvSpPr/>
          <p:nvPr/>
        </p:nvSpPr>
        <p:spPr>
          <a:xfrm>
            <a:off x="4305670" y="4730033"/>
            <a:ext cx="266330"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40CF2D0-0B96-40C4-B1E4-931325AC38FE}"/>
              </a:ext>
            </a:extLst>
          </p:cNvPr>
          <p:cNvSpPr txBox="1"/>
          <p:nvPr/>
        </p:nvSpPr>
        <p:spPr>
          <a:xfrm>
            <a:off x="3968318" y="5246703"/>
            <a:ext cx="1216241" cy="646331"/>
          </a:xfrm>
          <a:prstGeom prst="rect">
            <a:avLst/>
          </a:prstGeom>
          <a:noFill/>
        </p:spPr>
        <p:txBody>
          <a:bodyPr wrap="square" rtlCol="0">
            <a:spAutoFit/>
          </a:bodyPr>
          <a:lstStyle/>
          <a:p>
            <a:pPr algn="ctr"/>
            <a:r>
              <a:rPr lang="en-US" dirty="0"/>
              <a:t>Solenoid Lock</a:t>
            </a:r>
          </a:p>
        </p:txBody>
      </p:sp>
      <p:sp>
        <p:nvSpPr>
          <p:cNvPr id="12" name="Arrow: Left 11">
            <a:extLst>
              <a:ext uri="{FF2B5EF4-FFF2-40B4-BE49-F238E27FC236}">
                <a16:creationId xmlns:a16="http://schemas.microsoft.com/office/drawing/2014/main" id="{8DB7296F-82F8-4E42-8FA3-B8A97FD8E74E}"/>
              </a:ext>
            </a:extLst>
          </p:cNvPr>
          <p:cNvSpPr/>
          <p:nvPr/>
        </p:nvSpPr>
        <p:spPr>
          <a:xfrm>
            <a:off x="5539666" y="2459115"/>
            <a:ext cx="488272" cy="31783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1BB9C3B-FB06-4573-8253-CBA096C998ED}"/>
              </a:ext>
            </a:extLst>
          </p:cNvPr>
          <p:cNvSpPr txBox="1"/>
          <p:nvPr/>
        </p:nvSpPr>
        <p:spPr>
          <a:xfrm>
            <a:off x="4057095" y="2308194"/>
            <a:ext cx="1482571" cy="1200329"/>
          </a:xfrm>
          <a:prstGeom prst="rect">
            <a:avLst/>
          </a:prstGeom>
          <a:noFill/>
        </p:spPr>
        <p:txBody>
          <a:bodyPr wrap="square" rtlCol="0">
            <a:spAutoFit/>
          </a:bodyPr>
          <a:lstStyle/>
          <a:p>
            <a:pPr algn="ctr"/>
            <a:r>
              <a:rPr lang="en-US" dirty="0"/>
              <a:t>Power Supply ( Output = 12V )</a:t>
            </a:r>
          </a:p>
        </p:txBody>
      </p:sp>
    </p:spTree>
    <p:extLst>
      <p:ext uri="{BB962C8B-B14F-4D97-AF65-F5344CB8AC3E}">
        <p14:creationId xmlns:p14="http://schemas.microsoft.com/office/powerpoint/2010/main" val="3038209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F9173-360F-4AE2-9628-9766C4A4C4FD}"/>
              </a:ext>
            </a:extLst>
          </p:cNvPr>
          <p:cNvSpPr>
            <a:spLocks noGrp="1"/>
          </p:cNvSpPr>
          <p:nvPr>
            <p:ph type="title"/>
          </p:nvPr>
        </p:nvSpPr>
        <p:spPr/>
        <p:txBody>
          <a:bodyPr/>
          <a:lstStyle/>
          <a:p>
            <a:r>
              <a:rPr lang="en-US" dirty="0"/>
              <a:t>Circuit in portable form</a:t>
            </a:r>
          </a:p>
        </p:txBody>
      </p:sp>
      <p:pic>
        <p:nvPicPr>
          <p:cNvPr id="5" name="Picture 4">
            <a:extLst>
              <a:ext uri="{FF2B5EF4-FFF2-40B4-BE49-F238E27FC236}">
                <a16:creationId xmlns:a16="http://schemas.microsoft.com/office/drawing/2014/main" id="{A193BC4C-53AB-4E17-988E-09E564E047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7196" y="1340444"/>
            <a:ext cx="4065973" cy="5229032"/>
          </a:xfrm>
          <a:prstGeom prst="rect">
            <a:avLst/>
          </a:prstGeom>
        </p:spPr>
      </p:pic>
      <p:sp>
        <p:nvSpPr>
          <p:cNvPr id="6" name="Arrow: Left 5">
            <a:extLst>
              <a:ext uri="{FF2B5EF4-FFF2-40B4-BE49-F238E27FC236}">
                <a16:creationId xmlns:a16="http://schemas.microsoft.com/office/drawing/2014/main" id="{4C5B2F93-4498-4890-93C0-2357E446F157}"/>
              </a:ext>
            </a:extLst>
          </p:cNvPr>
          <p:cNvSpPr/>
          <p:nvPr/>
        </p:nvSpPr>
        <p:spPr>
          <a:xfrm>
            <a:off x="4660777" y="2015231"/>
            <a:ext cx="346229" cy="28408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E4E2198-9C9E-4F0F-94C0-9877F133B024}"/>
              </a:ext>
            </a:extLst>
          </p:cNvPr>
          <p:cNvSpPr txBox="1"/>
          <p:nvPr/>
        </p:nvSpPr>
        <p:spPr>
          <a:xfrm>
            <a:off x="3977196" y="1905000"/>
            <a:ext cx="798990" cy="923330"/>
          </a:xfrm>
          <a:prstGeom prst="rect">
            <a:avLst/>
          </a:prstGeom>
          <a:noFill/>
        </p:spPr>
        <p:txBody>
          <a:bodyPr wrap="square" rtlCol="0">
            <a:spAutoFit/>
          </a:bodyPr>
          <a:lstStyle/>
          <a:p>
            <a:pPr algn="ctr"/>
            <a:r>
              <a:rPr lang="en-US" dirty="0">
                <a:solidFill>
                  <a:schemeClr val="bg1"/>
                </a:solidFill>
              </a:rPr>
              <a:t>Solenoid Lock</a:t>
            </a:r>
          </a:p>
        </p:txBody>
      </p:sp>
      <p:sp>
        <p:nvSpPr>
          <p:cNvPr id="8" name="Arrow: Right 7">
            <a:extLst>
              <a:ext uri="{FF2B5EF4-FFF2-40B4-BE49-F238E27FC236}">
                <a16:creationId xmlns:a16="http://schemas.microsoft.com/office/drawing/2014/main" id="{7B2520DE-57D1-4615-9161-F948BED19A42}"/>
              </a:ext>
            </a:extLst>
          </p:cNvPr>
          <p:cNvSpPr/>
          <p:nvPr/>
        </p:nvSpPr>
        <p:spPr>
          <a:xfrm>
            <a:off x="7102136" y="2530136"/>
            <a:ext cx="408373" cy="2981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7929E41-29EA-474D-AE86-ED040B3F5EE7}"/>
              </a:ext>
            </a:extLst>
          </p:cNvPr>
          <p:cNvSpPr txBox="1"/>
          <p:nvPr/>
        </p:nvSpPr>
        <p:spPr>
          <a:xfrm>
            <a:off x="7510509" y="2388093"/>
            <a:ext cx="1118586" cy="646331"/>
          </a:xfrm>
          <a:prstGeom prst="rect">
            <a:avLst/>
          </a:prstGeom>
          <a:noFill/>
        </p:spPr>
        <p:txBody>
          <a:bodyPr wrap="square" rtlCol="0">
            <a:spAutoFit/>
          </a:bodyPr>
          <a:lstStyle/>
          <a:p>
            <a:pPr algn="ctr"/>
            <a:r>
              <a:rPr lang="en-US" dirty="0"/>
              <a:t>Raspberry Pi</a:t>
            </a:r>
          </a:p>
        </p:txBody>
      </p:sp>
      <p:sp>
        <p:nvSpPr>
          <p:cNvPr id="10" name="Arrow: Right 9">
            <a:extLst>
              <a:ext uri="{FF2B5EF4-FFF2-40B4-BE49-F238E27FC236}">
                <a16:creationId xmlns:a16="http://schemas.microsoft.com/office/drawing/2014/main" id="{699C33E1-864F-4D56-AD44-BDD5A7C3551B}"/>
              </a:ext>
            </a:extLst>
          </p:cNvPr>
          <p:cNvSpPr/>
          <p:nvPr/>
        </p:nvSpPr>
        <p:spPr>
          <a:xfrm>
            <a:off x="7315200" y="3986074"/>
            <a:ext cx="346229" cy="2981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B54A845-CBE9-4EE7-B1E6-37A25FA04C34}"/>
              </a:ext>
            </a:extLst>
          </p:cNvPr>
          <p:cNvSpPr txBox="1"/>
          <p:nvPr/>
        </p:nvSpPr>
        <p:spPr>
          <a:xfrm>
            <a:off x="7661429" y="3906175"/>
            <a:ext cx="967666" cy="923330"/>
          </a:xfrm>
          <a:prstGeom prst="rect">
            <a:avLst/>
          </a:prstGeom>
          <a:noFill/>
        </p:spPr>
        <p:txBody>
          <a:bodyPr wrap="square" rtlCol="0">
            <a:spAutoFit/>
          </a:bodyPr>
          <a:lstStyle/>
          <a:p>
            <a:pPr algn="ctr"/>
            <a:r>
              <a:rPr lang="en-US" dirty="0"/>
              <a:t>Relay Module</a:t>
            </a:r>
          </a:p>
        </p:txBody>
      </p:sp>
      <p:sp>
        <p:nvSpPr>
          <p:cNvPr id="12" name="Arrow: Right 11">
            <a:extLst>
              <a:ext uri="{FF2B5EF4-FFF2-40B4-BE49-F238E27FC236}">
                <a16:creationId xmlns:a16="http://schemas.microsoft.com/office/drawing/2014/main" id="{299376C5-AC4B-4CB0-BD2D-0AE5DFFC4DC8}"/>
              </a:ext>
            </a:extLst>
          </p:cNvPr>
          <p:cNvSpPr/>
          <p:nvPr/>
        </p:nvSpPr>
        <p:spPr>
          <a:xfrm>
            <a:off x="7510509" y="5237825"/>
            <a:ext cx="435006" cy="2797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9E73C2A-C9D1-458D-997B-830AD86E6E25}"/>
              </a:ext>
            </a:extLst>
          </p:cNvPr>
          <p:cNvSpPr txBox="1"/>
          <p:nvPr/>
        </p:nvSpPr>
        <p:spPr>
          <a:xfrm>
            <a:off x="7945515" y="5086905"/>
            <a:ext cx="967666" cy="646331"/>
          </a:xfrm>
          <a:prstGeom prst="rect">
            <a:avLst/>
          </a:prstGeom>
          <a:noFill/>
        </p:spPr>
        <p:txBody>
          <a:bodyPr wrap="square" rtlCol="0">
            <a:spAutoFit/>
          </a:bodyPr>
          <a:lstStyle/>
          <a:p>
            <a:pPr algn="ctr"/>
            <a:r>
              <a:rPr lang="en-US" dirty="0"/>
              <a:t>Power Bank</a:t>
            </a:r>
          </a:p>
        </p:txBody>
      </p:sp>
      <p:sp>
        <p:nvSpPr>
          <p:cNvPr id="14" name="Arrow: Down 13">
            <a:extLst>
              <a:ext uri="{FF2B5EF4-FFF2-40B4-BE49-F238E27FC236}">
                <a16:creationId xmlns:a16="http://schemas.microsoft.com/office/drawing/2014/main" id="{9C4C4E0D-D890-439C-8735-789B200CE6ED}"/>
              </a:ext>
            </a:extLst>
          </p:cNvPr>
          <p:cNvSpPr/>
          <p:nvPr/>
        </p:nvSpPr>
        <p:spPr>
          <a:xfrm>
            <a:off x="5681709" y="5584054"/>
            <a:ext cx="257452" cy="3195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B317144-E9A8-4E0C-A429-7CF124704C28}"/>
              </a:ext>
            </a:extLst>
          </p:cNvPr>
          <p:cNvSpPr txBox="1"/>
          <p:nvPr/>
        </p:nvSpPr>
        <p:spPr>
          <a:xfrm>
            <a:off x="5291091" y="5974672"/>
            <a:ext cx="1154097" cy="646331"/>
          </a:xfrm>
          <a:prstGeom prst="rect">
            <a:avLst/>
          </a:prstGeom>
          <a:noFill/>
        </p:spPr>
        <p:txBody>
          <a:bodyPr wrap="square" rtlCol="0">
            <a:spAutoFit/>
          </a:bodyPr>
          <a:lstStyle/>
          <a:p>
            <a:pPr algn="ctr"/>
            <a:r>
              <a:rPr lang="en-US" dirty="0">
                <a:solidFill>
                  <a:schemeClr val="bg1"/>
                </a:solidFill>
              </a:rPr>
              <a:t>Female Splitter</a:t>
            </a:r>
          </a:p>
        </p:txBody>
      </p:sp>
      <p:sp>
        <p:nvSpPr>
          <p:cNvPr id="16" name="Arrow: Left 15">
            <a:extLst>
              <a:ext uri="{FF2B5EF4-FFF2-40B4-BE49-F238E27FC236}">
                <a16:creationId xmlns:a16="http://schemas.microsoft.com/office/drawing/2014/main" id="{90A5D982-8FD8-4395-8963-84F748206647}"/>
              </a:ext>
            </a:extLst>
          </p:cNvPr>
          <p:cNvSpPr/>
          <p:nvPr/>
        </p:nvSpPr>
        <p:spPr>
          <a:xfrm>
            <a:off x="4873841" y="5086905"/>
            <a:ext cx="435006" cy="27973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FD42009-2B2C-494E-9D26-DBE2EA8B5032}"/>
              </a:ext>
            </a:extLst>
          </p:cNvPr>
          <p:cNvSpPr txBox="1"/>
          <p:nvPr/>
        </p:nvSpPr>
        <p:spPr>
          <a:xfrm>
            <a:off x="3977196" y="4989250"/>
            <a:ext cx="896645" cy="1323439"/>
          </a:xfrm>
          <a:prstGeom prst="rect">
            <a:avLst/>
          </a:prstGeom>
          <a:noFill/>
        </p:spPr>
        <p:txBody>
          <a:bodyPr wrap="square" rtlCol="0">
            <a:spAutoFit/>
          </a:bodyPr>
          <a:lstStyle/>
          <a:p>
            <a:pPr algn="ctr"/>
            <a:r>
              <a:rPr lang="en-US" sz="1600" dirty="0">
                <a:solidFill>
                  <a:schemeClr val="bg1"/>
                </a:solidFill>
              </a:rPr>
              <a:t>Voltage Amplifier (5V to 12V)</a:t>
            </a:r>
          </a:p>
        </p:txBody>
      </p:sp>
    </p:spTree>
    <p:extLst>
      <p:ext uri="{BB962C8B-B14F-4D97-AF65-F5344CB8AC3E}">
        <p14:creationId xmlns:p14="http://schemas.microsoft.com/office/powerpoint/2010/main" val="1451820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81153-3EF7-42B3-A7A6-91EC8D8E51CB}"/>
              </a:ext>
            </a:extLst>
          </p:cNvPr>
          <p:cNvSpPr>
            <a:spLocks noGrp="1"/>
          </p:cNvSpPr>
          <p:nvPr>
            <p:ph type="title"/>
          </p:nvPr>
        </p:nvSpPr>
        <p:spPr/>
        <p:txBody>
          <a:bodyPr/>
          <a:lstStyle/>
          <a:p>
            <a:pPr algn="ctr"/>
            <a:r>
              <a:rPr lang="en-US" dirty="0"/>
              <a:t>Thank You</a:t>
            </a:r>
          </a:p>
        </p:txBody>
      </p:sp>
    </p:spTree>
    <p:extLst>
      <p:ext uri="{BB962C8B-B14F-4D97-AF65-F5344CB8AC3E}">
        <p14:creationId xmlns:p14="http://schemas.microsoft.com/office/powerpoint/2010/main" val="384713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7FAC7-6E0C-4B8F-BF0E-3886E7C65AE6}"/>
              </a:ext>
            </a:extLst>
          </p:cNvPr>
          <p:cNvSpPr>
            <a:spLocks noGrp="1"/>
          </p:cNvSpPr>
          <p:nvPr>
            <p:ph type="title"/>
          </p:nvPr>
        </p:nvSpPr>
        <p:spPr>
          <a:xfrm>
            <a:off x="2601803" y="624110"/>
            <a:ext cx="8911687" cy="1280890"/>
          </a:xfrm>
        </p:spPr>
        <p:txBody>
          <a:bodyPr/>
          <a:lstStyle/>
          <a:p>
            <a:r>
              <a:rPr lang="en-US" dirty="0"/>
              <a:t>Objective</a:t>
            </a:r>
            <a:br>
              <a:rPr lang="en-US" dirty="0"/>
            </a:br>
            <a:r>
              <a:rPr lang="en-US" dirty="0"/>
              <a:t> </a:t>
            </a:r>
          </a:p>
        </p:txBody>
      </p:sp>
      <p:sp>
        <p:nvSpPr>
          <p:cNvPr id="3" name="Content Placeholder 2">
            <a:extLst>
              <a:ext uri="{FF2B5EF4-FFF2-40B4-BE49-F238E27FC236}">
                <a16:creationId xmlns:a16="http://schemas.microsoft.com/office/drawing/2014/main" id="{CBCABC8E-A5E5-4D1D-A7D8-F186A3835B9A}"/>
              </a:ext>
            </a:extLst>
          </p:cNvPr>
          <p:cNvSpPr>
            <a:spLocks noGrp="1"/>
          </p:cNvSpPr>
          <p:nvPr>
            <p:ph idx="1"/>
          </p:nvPr>
        </p:nvSpPr>
        <p:spPr/>
        <p:txBody>
          <a:bodyPr/>
          <a:lstStyle/>
          <a:p>
            <a:r>
              <a:rPr lang="en-US" dirty="0"/>
              <a:t>The objective of this project was to develop a software that would recognize faces of humans using Machine Learning. </a:t>
            </a:r>
          </a:p>
          <a:p>
            <a:r>
              <a:rPr lang="en-US" dirty="0"/>
              <a:t>Then run this software on a portable computing device such as the raspberry pi. </a:t>
            </a:r>
          </a:p>
          <a:p>
            <a:r>
              <a:rPr lang="en-US" dirty="0"/>
              <a:t>After which the raspberry pi would be connected to a solenoid lock and make sure everything works properly. </a:t>
            </a:r>
          </a:p>
          <a:p>
            <a:r>
              <a:rPr lang="en-US" dirty="0"/>
              <a:t>Then tune the software to send some sort of signal to the lock to lock and unlock itself upon the recognition of the user’s face. </a:t>
            </a:r>
          </a:p>
          <a:p>
            <a:pPr marL="0" indent="0">
              <a:buNone/>
            </a:pPr>
            <a:endParaRPr lang="en-US" dirty="0"/>
          </a:p>
        </p:txBody>
      </p:sp>
    </p:spTree>
    <p:extLst>
      <p:ext uri="{BB962C8B-B14F-4D97-AF65-F5344CB8AC3E}">
        <p14:creationId xmlns:p14="http://schemas.microsoft.com/office/powerpoint/2010/main" val="3106231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FF0AA-851A-4363-A6A1-983CD7F2BB5A}"/>
              </a:ext>
            </a:extLst>
          </p:cNvPr>
          <p:cNvSpPr>
            <a:spLocks noGrp="1"/>
          </p:cNvSpPr>
          <p:nvPr>
            <p:ph type="title"/>
          </p:nvPr>
        </p:nvSpPr>
        <p:spPr/>
        <p:txBody>
          <a:bodyPr/>
          <a:lstStyle/>
          <a:p>
            <a:r>
              <a:rPr lang="en-US" dirty="0"/>
              <a:t>Materials Required </a:t>
            </a:r>
          </a:p>
        </p:txBody>
      </p:sp>
      <p:sp>
        <p:nvSpPr>
          <p:cNvPr id="3" name="Content Placeholder 2">
            <a:extLst>
              <a:ext uri="{FF2B5EF4-FFF2-40B4-BE49-F238E27FC236}">
                <a16:creationId xmlns:a16="http://schemas.microsoft.com/office/drawing/2014/main" id="{A5DB03AD-AB5A-4DA5-BF25-7A38BA06324C}"/>
              </a:ext>
            </a:extLst>
          </p:cNvPr>
          <p:cNvSpPr>
            <a:spLocks noGrp="1"/>
          </p:cNvSpPr>
          <p:nvPr>
            <p:ph idx="1"/>
          </p:nvPr>
        </p:nvSpPr>
        <p:spPr/>
        <p:txBody>
          <a:bodyPr/>
          <a:lstStyle/>
          <a:p>
            <a:r>
              <a:rPr lang="en-US" dirty="0"/>
              <a:t>Raspberry Pi</a:t>
            </a:r>
          </a:p>
          <a:p>
            <a:r>
              <a:rPr lang="en-US" dirty="0"/>
              <a:t>Raspberry Pi Camera Module </a:t>
            </a:r>
          </a:p>
          <a:p>
            <a:r>
              <a:rPr lang="en-US" dirty="0"/>
              <a:t>Relay Module</a:t>
            </a:r>
          </a:p>
          <a:p>
            <a:r>
              <a:rPr lang="en-US" dirty="0"/>
              <a:t>Solenoid Door Lock</a:t>
            </a:r>
          </a:p>
          <a:p>
            <a:r>
              <a:rPr lang="en-US" dirty="0"/>
              <a:t>Jumper Cables </a:t>
            </a:r>
          </a:p>
          <a:p>
            <a:r>
              <a:rPr lang="en-US" dirty="0"/>
              <a:t>External Power Supply ( Output : 12V )/ Power Bank </a:t>
            </a:r>
          </a:p>
        </p:txBody>
      </p:sp>
    </p:spTree>
    <p:extLst>
      <p:ext uri="{BB962C8B-B14F-4D97-AF65-F5344CB8AC3E}">
        <p14:creationId xmlns:p14="http://schemas.microsoft.com/office/powerpoint/2010/main" val="3828085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DA241-5D1D-4F6C-B06E-25BD03315BCA}"/>
              </a:ext>
            </a:extLst>
          </p:cNvPr>
          <p:cNvSpPr>
            <a:spLocks noGrp="1"/>
          </p:cNvSpPr>
          <p:nvPr>
            <p:ph type="title"/>
          </p:nvPr>
        </p:nvSpPr>
        <p:spPr/>
        <p:txBody>
          <a:bodyPr/>
          <a:lstStyle/>
          <a:p>
            <a:r>
              <a:rPr lang="en-US" dirty="0"/>
              <a:t>Ladder of Success </a:t>
            </a:r>
          </a:p>
        </p:txBody>
      </p:sp>
      <p:graphicFrame>
        <p:nvGraphicFramePr>
          <p:cNvPr id="4" name="Table 4">
            <a:extLst>
              <a:ext uri="{FF2B5EF4-FFF2-40B4-BE49-F238E27FC236}">
                <a16:creationId xmlns:a16="http://schemas.microsoft.com/office/drawing/2014/main" id="{AF362A39-E9D5-449C-87AA-843269024E6B}"/>
              </a:ext>
            </a:extLst>
          </p:cNvPr>
          <p:cNvGraphicFramePr>
            <a:graphicFrameLocks noGrp="1"/>
          </p:cNvGraphicFramePr>
          <p:nvPr>
            <p:extLst>
              <p:ext uri="{D42A27DB-BD31-4B8C-83A1-F6EECF244321}">
                <p14:modId xmlns:p14="http://schemas.microsoft.com/office/powerpoint/2010/main" val="1677856065"/>
              </p:ext>
            </p:extLst>
          </p:nvPr>
        </p:nvGraphicFramePr>
        <p:xfrm>
          <a:off x="2360474" y="2687320"/>
          <a:ext cx="8128000" cy="2560320"/>
        </p:xfrm>
        <a:graphic>
          <a:graphicData uri="http://schemas.openxmlformats.org/drawingml/2006/table">
            <a:tbl>
              <a:tblPr bandRow="1">
                <a:tableStyleId>{5C22544A-7EE6-4342-B048-85BDC9FD1C3A}</a:tableStyleId>
              </a:tblPr>
              <a:tblGrid>
                <a:gridCol w="8128000">
                  <a:extLst>
                    <a:ext uri="{9D8B030D-6E8A-4147-A177-3AD203B41FA5}">
                      <a16:colId xmlns:a16="http://schemas.microsoft.com/office/drawing/2014/main" val="2135991044"/>
                    </a:ext>
                  </a:extLst>
                </a:gridCol>
              </a:tblGrid>
              <a:tr h="370840">
                <a:tc>
                  <a:txBody>
                    <a:bodyPr/>
                    <a:lstStyle/>
                    <a:p>
                      <a:r>
                        <a:rPr lang="en-US" b="1" dirty="0"/>
                        <a:t>Step 4 </a:t>
                      </a:r>
                      <a:r>
                        <a:rPr lang="en-US" dirty="0"/>
                        <a:t>: After the recognition of the user, the </a:t>
                      </a:r>
                      <a:r>
                        <a:rPr lang="en-US" dirty="0" err="1"/>
                        <a:t>RPi</a:t>
                      </a:r>
                      <a:r>
                        <a:rPr lang="en-US" dirty="0"/>
                        <a:t> should send a signal to the solenoid lock to lock and unlock itself. </a:t>
                      </a:r>
                    </a:p>
                  </a:txBody>
                  <a:tcPr/>
                </a:tc>
                <a:extLst>
                  <a:ext uri="{0D108BD9-81ED-4DB2-BD59-A6C34878D82A}">
                    <a16:rowId xmlns:a16="http://schemas.microsoft.com/office/drawing/2014/main" val="864939786"/>
                  </a:ext>
                </a:extLst>
              </a:tr>
              <a:tr h="370840">
                <a:tc>
                  <a:txBody>
                    <a:bodyPr/>
                    <a:lstStyle/>
                    <a:p>
                      <a:r>
                        <a:rPr lang="en-US" b="1" dirty="0"/>
                        <a:t>Step 3 </a:t>
                      </a:r>
                      <a:r>
                        <a:rPr lang="en-US" dirty="0"/>
                        <a:t>: Create a database of images of the person to be trained so as to detect the user’s face uniquely. </a:t>
                      </a:r>
                    </a:p>
                  </a:txBody>
                  <a:tcPr/>
                </a:tc>
                <a:extLst>
                  <a:ext uri="{0D108BD9-81ED-4DB2-BD59-A6C34878D82A}">
                    <a16:rowId xmlns:a16="http://schemas.microsoft.com/office/drawing/2014/main" val="1280601957"/>
                  </a:ext>
                </a:extLst>
              </a:tr>
              <a:tr h="370840">
                <a:tc>
                  <a:txBody>
                    <a:bodyPr/>
                    <a:lstStyle/>
                    <a:p>
                      <a:r>
                        <a:rPr lang="en-US" b="1" dirty="0"/>
                        <a:t>Step 2 </a:t>
                      </a:r>
                      <a:r>
                        <a:rPr lang="en-US" dirty="0"/>
                        <a:t>: Develop a software to detect all human faces and draw a box around them so as to detect faces. </a:t>
                      </a:r>
                    </a:p>
                  </a:txBody>
                  <a:tcPr/>
                </a:tc>
                <a:extLst>
                  <a:ext uri="{0D108BD9-81ED-4DB2-BD59-A6C34878D82A}">
                    <a16:rowId xmlns:a16="http://schemas.microsoft.com/office/drawing/2014/main" val="797321086"/>
                  </a:ext>
                </a:extLst>
              </a:tr>
              <a:tr h="370840">
                <a:tc>
                  <a:txBody>
                    <a:bodyPr/>
                    <a:lstStyle/>
                    <a:p>
                      <a:r>
                        <a:rPr lang="en-US" b="1" dirty="0"/>
                        <a:t>Step 1 </a:t>
                      </a:r>
                      <a:r>
                        <a:rPr lang="en-US" dirty="0"/>
                        <a:t>: Install Raspbian OS on the </a:t>
                      </a:r>
                      <a:r>
                        <a:rPr lang="en-US" dirty="0" err="1"/>
                        <a:t>RPi</a:t>
                      </a:r>
                      <a:r>
                        <a:rPr lang="en-US" dirty="0"/>
                        <a:t> and connect the camera with the CSI Camera Interface to see if everything is working properly.</a:t>
                      </a:r>
                    </a:p>
                  </a:txBody>
                  <a:tcPr/>
                </a:tc>
                <a:extLst>
                  <a:ext uri="{0D108BD9-81ED-4DB2-BD59-A6C34878D82A}">
                    <a16:rowId xmlns:a16="http://schemas.microsoft.com/office/drawing/2014/main" val="2029155377"/>
                  </a:ext>
                </a:extLst>
              </a:tr>
            </a:tbl>
          </a:graphicData>
        </a:graphic>
      </p:graphicFrame>
    </p:spTree>
    <p:extLst>
      <p:ext uri="{BB962C8B-B14F-4D97-AF65-F5344CB8AC3E}">
        <p14:creationId xmlns:p14="http://schemas.microsoft.com/office/powerpoint/2010/main" val="1755850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B2853-DECF-4BEF-860C-B8989E07ECB3}"/>
              </a:ext>
            </a:extLst>
          </p:cNvPr>
          <p:cNvSpPr>
            <a:spLocks noGrp="1"/>
          </p:cNvSpPr>
          <p:nvPr>
            <p:ph type="title"/>
          </p:nvPr>
        </p:nvSpPr>
        <p:spPr>
          <a:xfrm>
            <a:off x="2589212" y="677376"/>
            <a:ext cx="8911687" cy="1280890"/>
          </a:xfrm>
        </p:spPr>
        <p:txBody>
          <a:bodyPr/>
          <a:lstStyle/>
          <a:p>
            <a:r>
              <a:rPr lang="en-US" dirty="0"/>
              <a:t>Step 1 </a:t>
            </a:r>
          </a:p>
        </p:txBody>
      </p:sp>
      <p:sp>
        <p:nvSpPr>
          <p:cNvPr id="3" name="Content Placeholder 2">
            <a:extLst>
              <a:ext uri="{FF2B5EF4-FFF2-40B4-BE49-F238E27FC236}">
                <a16:creationId xmlns:a16="http://schemas.microsoft.com/office/drawing/2014/main" id="{0620CBE4-A305-4A84-89A9-59B6ED54AC25}"/>
              </a:ext>
            </a:extLst>
          </p:cNvPr>
          <p:cNvSpPr>
            <a:spLocks noGrp="1"/>
          </p:cNvSpPr>
          <p:nvPr>
            <p:ph idx="1"/>
          </p:nvPr>
        </p:nvSpPr>
        <p:spPr/>
        <p:txBody>
          <a:bodyPr/>
          <a:lstStyle/>
          <a:p>
            <a:r>
              <a:rPr lang="en-US" dirty="0"/>
              <a:t>It involves the process of downloading and burning the disc image file of the Raspbian OS onto the SD Card. </a:t>
            </a:r>
          </a:p>
          <a:p>
            <a:r>
              <a:rPr lang="en-US" dirty="0"/>
              <a:t>After which we download and install all the required dependencies required to start installing OpenCV. </a:t>
            </a:r>
          </a:p>
          <a:p>
            <a:r>
              <a:rPr lang="en-US" dirty="0"/>
              <a:t>Then we begin downloading and installing OpenCV-3.3.0 from the GitHub Repository. </a:t>
            </a:r>
          </a:p>
          <a:p>
            <a:r>
              <a:rPr lang="en-US" dirty="0"/>
              <a:t>Lastly, we test the camera module by running code to see if it’s working properly. </a:t>
            </a:r>
          </a:p>
          <a:p>
            <a:r>
              <a:rPr lang="en-US" dirty="0"/>
              <a:t>The output will look like the image in the next slide. </a:t>
            </a:r>
          </a:p>
        </p:txBody>
      </p:sp>
      <p:sp>
        <p:nvSpPr>
          <p:cNvPr id="4" name="Footer Placeholder 3">
            <a:extLst>
              <a:ext uri="{FF2B5EF4-FFF2-40B4-BE49-F238E27FC236}">
                <a16:creationId xmlns:a16="http://schemas.microsoft.com/office/drawing/2014/main" id="{D149AD4E-0A5A-4D6B-87B5-BAF4F656A795}"/>
              </a:ext>
            </a:extLst>
          </p:cNvPr>
          <p:cNvSpPr>
            <a:spLocks noGrp="1"/>
          </p:cNvSpPr>
          <p:nvPr>
            <p:ph type="ftr" sz="quarter" idx="11"/>
          </p:nvPr>
        </p:nvSpPr>
        <p:spPr/>
        <p:txBody>
          <a:bodyPr/>
          <a:lstStyle/>
          <a:p>
            <a:pPr algn="ctr"/>
            <a:r>
              <a:rPr lang="en-US" sz="1050" b="1" dirty="0"/>
              <a:t>Note</a:t>
            </a:r>
            <a:r>
              <a:rPr lang="en-US" sz="1050" dirty="0"/>
              <a:t> : All the necessary details to download and install Raspbian OS, various dependencies and OpenCV  are given in the project report. </a:t>
            </a:r>
          </a:p>
        </p:txBody>
      </p:sp>
    </p:spTree>
    <p:extLst>
      <p:ext uri="{BB962C8B-B14F-4D97-AF65-F5344CB8AC3E}">
        <p14:creationId xmlns:p14="http://schemas.microsoft.com/office/powerpoint/2010/main" val="4200819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B57ABE-1974-491E-9B7E-7CD8000B96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0023" y="839098"/>
            <a:ext cx="9729926" cy="5179803"/>
          </a:xfrm>
          <a:prstGeom prst="rect">
            <a:avLst/>
          </a:prstGeom>
        </p:spPr>
      </p:pic>
    </p:spTree>
    <p:extLst>
      <p:ext uri="{BB962C8B-B14F-4D97-AF65-F5344CB8AC3E}">
        <p14:creationId xmlns:p14="http://schemas.microsoft.com/office/powerpoint/2010/main" val="921379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E2A6F-2D49-4FA1-8809-D6A8FDC54848}"/>
              </a:ext>
            </a:extLst>
          </p:cNvPr>
          <p:cNvSpPr>
            <a:spLocks noGrp="1"/>
          </p:cNvSpPr>
          <p:nvPr>
            <p:ph type="title"/>
          </p:nvPr>
        </p:nvSpPr>
        <p:spPr/>
        <p:txBody>
          <a:bodyPr/>
          <a:lstStyle/>
          <a:p>
            <a:r>
              <a:rPr lang="en-US" dirty="0"/>
              <a:t>Step 2</a:t>
            </a:r>
          </a:p>
        </p:txBody>
      </p:sp>
      <p:sp>
        <p:nvSpPr>
          <p:cNvPr id="3" name="Content Placeholder 2">
            <a:extLst>
              <a:ext uri="{FF2B5EF4-FFF2-40B4-BE49-F238E27FC236}">
                <a16:creationId xmlns:a16="http://schemas.microsoft.com/office/drawing/2014/main" id="{03A69196-ABFD-4A98-929C-FE8F49EAA103}"/>
              </a:ext>
            </a:extLst>
          </p:cNvPr>
          <p:cNvSpPr>
            <a:spLocks noGrp="1"/>
          </p:cNvSpPr>
          <p:nvPr>
            <p:ph idx="1"/>
          </p:nvPr>
        </p:nvSpPr>
        <p:spPr>
          <a:xfrm>
            <a:off x="2589212" y="2133600"/>
            <a:ext cx="8915400" cy="698377"/>
          </a:xfrm>
        </p:spPr>
        <p:txBody>
          <a:bodyPr/>
          <a:lstStyle/>
          <a:p>
            <a:r>
              <a:rPr lang="en-US" dirty="0"/>
              <a:t>In this step we will draw an outline rectangular box around the face using OpenCV. </a:t>
            </a:r>
          </a:p>
        </p:txBody>
      </p:sp>
      <p:pic>
        <p:nvPicPr>
          <p:cNvPr id="5" name="Picture 4">
            <a:extLst>
              <a:ext uri="{FF2B5EF4-FFF2-40B4-BE49-F238E27FC236}">
                <a16:creationId xmlns:a16="http://schemas.microsoft.com/office/drawing/2014/main" id="{273E3168-323D-4EC9-8183-1BC63E9BBC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1133" y="2864596"/>
            <a:ext cx="3789734" cy="3145588"/>
          </a:xfrm>
          <a:prstGeom prst="rect">
            <a:avLst/>
          </a:prstGeom>
        </p:spPr>
      </p:pic>
      <p:sp>
        <p:nvSpPr>
          <p:cNvPr id="20" name="Rectangle 19">
            <a:extLst>
              <a:ext uri="{FF2B5EF4-FFF2-40B4-BE49-F238E27FC236}">
                <a16:creationId xmlns:a16="http://schemas.microsoft.com/office/drawing/2014/main" id="{33D0AD0D-9495-4C3C-B472-B4CFF53F87C9}"/>
              </a:ext>
            </a:extLst>
          </p:cNvPr>
          <p:cNvSpPr/>
          <p:nvPr/>
        </p:nvSpPr>
        <p:spPr>
          <a:xfrm>
            <a:off x="5088776" y="3418820"/>
            <a:ext cx="2093259" cy="1782878"/>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4" name="Double Bracket 3">
            <a:extLst>
              <a:ext uri="{FF2B5EF4-FFF2-40B4-BE49-F238E27FC236}">
                <a16:creationId xmlns:a16="http://schemas.microsoft.com/office/drawing/2014/main" id="{6BE6DD84-EAC5-48EE-978D-06EBED8C2996}"/>
              </a:ext>
            </a:extLst>
          </p:cNvPr>
          <p:cNvSpPr/>
          <p:nvPr/>
        </p:nvSpPr>
        <p:spPr>
          <a:xfrm>
            <a:off x="4201133" y="3429000"/>
            <a:ext cx="868017" cy="53340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950FE59F-19E3-4B76-8CDF-23B92F61995C}"/>
              </a:ext>
            </a:extLst>
          </p:cNvPr>
          <p:cNvSpPr txBox="1"/>
          <p:nvPr/>
        </p:nvSpPr>
        <p:spPr>
          <a:xfrm>
            <a:off x="4210946" y="3418820"/>
            <a:ext cx="868017" cy="400110"/>
          </a:xfrm>
          <a:prstGeom prst="rect">
            <a:avLst/>
          </a:prstGeom>
          <a:noFill/>
        </p:spPr>
        <p:txBody>
          <a:bodyPr wrap="square" rtlCol="0">
            <a:spAutoFit/>
          </a:bodyPr>
          <a:lstStyle/>
          <a:p>
            <a:pPr algn="ctr"/>
            <a:r>
              <a:rPr lang="en-US" sz="2000" b="1" dirty="0"/>
              <a:t>X,Y</a:t>
            </a:r>
          </a:p>
        </p:txBody>
      </p:sp>
      <p:sp>
        <p:nvSpPr>
          <p:cNvPr id="9" name="Double Bracket 8">
            <a:extLst>
              <a:ext uri="{FF2B5EF4-FFF2-40B4-BE49-F238E27FC236}">
                <a16:creationId xmlns:a16="http://schemas.microsoft.com/office/drawing/2014/main" id="{4606F24D-66D3-4318-BFBC-42D2B086840B}"/>
              </a:ext>
            </a:extLst>
          </p:cNvPr>
          <p:cNvSpPr/>
          <p:nvPr/>
        </p:nvSpPr>
        <p:spPr>
          <a:xfrm>
            <a:off x="7182035" y="3429000"/>
            <a:ext cx="808832" cy="52322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13821EE2-C7CE-4C59-93FE-6A73F2910905}"/>
              </a:ext>
            </a:extLst>
          </p:cNvPr>
          <p:cNvSpPr txBox="1"/>
          <p:nvPr/>
        </p:nvSpPr>
        <p:spPr>
          <a:xfrm>
            <a:off x="7182035" y="3429000"/>
            <a:ext cx="808832" cy="707886"/>
          </a:xfrm>
          <a:prstGeom prst="rect">
            <a:avLst/>
          </a:prstGeom>
          <a:noFill/>
        </p:spPr>
        <p:txBody>
          <a:bodyPr wrap="square" rtlCol="0">
            <a:spAutoFit/>
          </a:bodyPr>
          <a:lstStyle/>
          <a:p>
            <a:pPr algn="ctr"/>
            <a:r>
              <a:rPr lang="en-US" sz="2000" b="1" dirty="0"/>
              <a:t>X+W, Y</a:t>
            </a:r>
          </a:p>
        </p:txBody>
      </p:sp>
      <p:sp>
        <p:nvSpPr>
          <p:cNvPr id="11" name="Double Bracket 10">
            <a:extLst>
              <a:ext uri="{FF2B5EF4-FFF2-40B4-BE49-F238E27FC236}">
                <a16:creationId xmlns:a16="http://schemas.microsoft.com/office/drawing/2014/main" id="{79B01B48-92D0-439E-9E34-E64C85E75610}"/>
              </a:ext>
            </a:extLst>
          </p:cNvPr>
          <p:cNvSpPr/>
          <p:nvPr/>
        </p:nvSpPr>
        <p:spPr>
          <a:xfrm>
            <a:off x="4210946" y="5015565"/>
            <a:ext cx="868017" cy="480017"/>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9177E432-A665-47E6-9A90-35610AF7BE03}"/>
              </a:ext>
            </a:extLst>
          </p:cNvPr>
          <p:cNvSpPr txBox="1"/>
          <p:nvPr/>
        </p:nvSpPr>
        <p:spPr>
          <a:xfrm>
            <a:off x="4279944" y="4909224"/>
            <a:ext cx="808832" cy="707886"/>
          </a:xfrm>
          <a:prstGeom prst="rect">
            <a:avLst/>
          </a:prstGeom>
          <a:noFill/>
        </p:spPr>
        <p:txBody>
          <a:bodyPr wrap="square" rtlCol="0">
            <a:spAutoFit/>
          </a:bodyPr>
          <a:lstStyle/>
          <a:p>
            <a:pPr algn="ctr"/>
            <a:r>
              <a:rPr lang="en-US" sz="2000" b="1" dirty="0"/>
              <a:t>X, Y+H</a:t>
            </a:r>
          </a:p>
        </p:txBody>
      </p:sp>
      <p:sp>
        <p:nvSpPr>
          <p:cNvPr id="13" name="Double Bracket 12">
            <a:extLst>
              <a:ext uri="{FF2B5EF4-FFF2-40B4-BE49-F238E27FC236}">
                <a16:creationId xmlns:a16="http://schemas.microsoft.com/office/drawing/2014/main" id="{F44C7D61-D3A4-4B38-9688-35303386C9E1}"/>
              </a:ext>
            </a:extLst>
          </p:cNvPr>
          <p:cNvSpPr/>
          <p:nvPr/>
        </p:nvSpPr>
        <p:spPr>
          <a:xfrm>
            <a:off x="7172222" y="4958172"/>
            <a:ext cx="808832" cy="40011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043AE4EC-77E0-4B8A-AED5-6103B34DB6C6}"/>
              </a:ext>
            </a:extLst>
          </p:cNvPr>
          <p:cNvSpPr txBox="1"/>
          <p:nvPr/>
        </p:nvSpPr>
        <p:spPr>
          <a:xfrm>
            <a:off x="7182035" y="4806979"/>
            <a:ext cx="808832" cy="707886"/>
          </a:xfrm>
          <a:prstGeom prst="rect">
            <a:avLst/>
          </a:prstGeom>
          <a:noFill/>
        </p:spPr>
        <p:txBody>
          <a:bodyPr wrap="square" rtlCol="0">
            <a:spAutoFit/>
          </a:bodyPr>
          <a:lstStyle/>
          <a:p>
            <a:pPr algn="ctr"/>
            <a:r>
              <a:rPr lang="en-US" sz="2000" b="1" dirty="0"/>
              <a:t>X+W, Y+H</a:t>
            </a:r>
          </a:p>
        </p:txBody>
      </p:sp>
      <p:sp>
        <p:nvSpPr>
          <p:cNvPr id="15" name="Footer Placeholder 14">
            <a:extLst>
              <a:ext uri="{FF2B5EF4-FFF2-40B4-BE49-F238E27FC236}">
                <a16:creationId xmlns:a16="http://schemas.microsoft.com/office/drawing/2014/main" id="{BDF1A454-B1EB-4285-A50E-690C82EB5DB9}"/>
              </a:ext>
            </a:extLst>
          </p:cNvPr>
          <p:cNvSpPr>
            <a:spLocks noGrp="1"/>
          </p:cNvSpPr>
          <p:nvPr>
            <p:ph type="ftr" sz="quarter" idx="11"/>
          </p:nvPr>
        </p:nvSpPr>
        <p:spPr/>
        <p:txBody>
          <a:bodyPr/>
          <a:lstStyle/>
          <a:p>
            <a:pPr algn="ctr"/>
            <a:r>
              <a:rPr lang="en-US" sz="1050" b="1" dirty="0"/>
              <a:t>Note</a:t>
            </a:r>
            <a:r>
              <a:rPr lang="en-US" sz="1050" dirty="0"/>
              <a:t> : All the details to draw/detect a face is given in the project report</a:t>
            </a:r>
          </a:p>
        </p:txBody>
      </p:sp>
    </p:spTree>
    <p:extLst>
      <p:ext uri="{BB962C8B-B14F-4D97-AF65-F5344CB8AC3E}">
        <p14:creationId xmlns:p14="http://schemas.microsoft.com/office/powerpoint/2010/main" val="48641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CE782D-86CF-4811-9E04-1EA624C2D6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4726" y="946143"/>
            <a:ext cx="8957569" cy="4965713"/>
          </a:xfrm>
          <a:prstGeom prst="rect">
            <a:avLst/>
          </a:prstGeom>
        </p:spPr>
      </p:pic>
    </p:spTree>
    <p:extLst>
      <p:ext uri="{BB962C8B-B14F-4D97-AF65-F5344CB8AC3E}">
        <p14:creationId xmlns:p14="http://schemas.microsoft.com/office/powerpoint/2010/main" val="4271487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2FFE4-C01F-462F-B44C-DEE3F219FD75}"/>
              </a:ext>
            </a:extLst>
          </p:cNvPr>
          <p:cNvSpPr>
            <a:spLocks noGrp="1"/>
          </p:cNvSpPr>
          <p:nvPr>
            <p:ph type="title"/>
          </p:nvPr>
        </p:nvSpPr>
        <p:spPr/>
        <p:txBody>
          <a:bodyPr/>
          <a:lstStyle/>
          <a:p>
            <a:r>
              <a:rPr lang="en-US" dirty="0"/>
              <a:t>Step 3</a:t>
            </a:r>
          </a:p>
        </p:txBody>
      </p:sp>
      <p:sp>
        <p:nvSpPr>
          <p:cNvPr id="3" name="Content Placeholder 2">
            <a:extLst>
              <a:ext uri="{FF2B5EF4-FFF2-40B4-BE49-F238E27FC236}">
                <a16:creationId xmlns:a16="http://schemas.microsoft.com/office/drawing/2014/main" id="{C54EA5FF-6606-4BAE-8ACC-549297F40464}"/>
              </a:ext>
            </a:extLst>
          </p:cNvPr>
          <p:cNvSpPr>
            <a:spLocks noGrp="1"/>
          </p:cNvSpPr>
          <p:nvPr>
            <p:ph idx="1"/>
          </p:nvPr>
        </p:nvSpPr>
        <p:spPr>
          <a:xfrm>
            <a:off x="2589212" y="2133600"/>
            <a:ext cx="8915400" cy="1976761"/>
          </a:xfrm>
        </p:spPr>
        <p:txBody>
          <a:bodyPr>
            <a:normAutofit lnSpcReduction="10000"/>
          </a:bodyPr>
          <a:lstStyle/>
          <a:p>
            <a:r>
              <a:rPr lang="en-US" dirty="0"/>
              <a:t>This step involves the process of creating a database of the user’s face. It includes pictures of the user’s face from different angles, in different lighting conditions along with images that aren’t faces to train our classifier. </a:t>
            </a:r>
          </a:p>
          <a:p>
            <a:r>
              <a:rPr lang="en-US" dirty="0"/>
              <a:t>Now that our classifier is trained, it will make predictions of the user’s face whenever it sees another face. </a:t>
            </a:r>
          </a:p>
          <a:p>
            <a:r>
              <a:rPr lang="en-US" dirty="0"/>
              <a:t>It will put the name and accuracy of the predictions it has made. </a:t>
            </a:r>
          </a:p>
          <a:p>
            <a:endParaRPr lang="en-US" dirty="0"/>
          </a:p>
        </p:txBody>
      </p:sp>
      <p:pic>
        <p:nvPicPr>
          <p:cNvPr id="5" name="Picture 4">
            <a:extLst>
              <a:ext uri="{FF2B5EF4-FFF2-40B4-BE49-F238E27FC236}">
                <a16:creationId xmlns:a16="http://schemas.microsoft.com/office/drawing/2014/main" id="{30D4EC34-1419-4120-8B09-174EB02C52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6500" y="3923931"/>
            <a:ext cx="2319000" cy="2201661"/>
          </a:xfrm>
          <a:prstGeom prst="rect">
            <a:avLst/>
          </a:prstGeom>
        </p:spPr>
      </p:pic>
      <p:sp>
        <p:nvSpPr>
          <p:cNvPr id="6" name="Rectangle 5">
            <a:extLst>
              <a:ext uri="{FF2B5EF4-FFF2-40B4-BE49-F238E27FC236}">
                <a16:creationId xmlns:a16="http://schemas.microsoft.com/office/drawing/2014/main" id="{FB2024D4-B595-4CB2-9A3A-741469313482}"/>
              </a:ext>
            </a:extLst>
          </p:cNvPr>
          <p:cNvSpPr/>
          <p:nvPr/>
        </p:nvSpPr>
        <p:spPr>
          <a:xfrm>
            <a:off x="5359153" y="4270159"/>
            <a:ext cx="1473693" cy="1313895"/>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7" name="Footer Placeholder 6">
            <a:extLst>
              <a:ext uri="{FF2B5EF4-FFF2-40B4-BE49-F238E27FC236}">
                <a16:creationId xmlns:a16="http://schemas.microsoft.com/office/drawing/2014/main" id="{967C8E91-F162-48E0-BBA1-78B9E6D05CA4}"/>
              </a:ext>
            </a:extLst>
          </p:cNvPr>
          <p:cNvSpPr>
            <a:spLocks noGrp="1"/>
          </p:cNvSpPr>
          <p:nvPr>
            <p:ph type="ftr" sz="quarter" idx="11"/>
          </p:nvPr>
        </p:nvSpPr>
        <p:spPr/>
        <p:txBody>
          <a:bodyPr/>
          <a:lstStyle/>
          <a:p>
            <a:pPr algn="ctr"/>
            <a:r>
              <a:rPr lang="en-US" sz="1050" b="1" dirty="0"/>
              <a:t>Note</a:t>
            </a:r>
            <a:r>
              <a:rPr lang="en-US" sz="1050" dirty="0"/>
              <a:t> : The process of making predictions involves creating a trainer file (.</a:t>
            </a:r>
            <a:r>
              <a:rPr lang="en-US" sz="1050" dirty="0" err="1"/>
              <a:t>yml</a:t>
            </a:r>
            <a:r>
              <a:rPr lang="en-US" sz="1050" dirty="0"/>
              <a:t>) and linking it with the video feed. All of this is given in the project report. </a:t>
            </a:r>
          </a:p>
        </p:txBody>
      </p:sp>
      <p:sp>
        <p:nvSpPr>
          <p:cNvPr id="8" name="TextBox 7">
            <a:extLst>
              <a:ext uri="{FF2B5EF4-FFF2-40B4-BE49-F238E27FC236}">
                <a16:creationId xmlns:a16="http://schemas.microsoft.com/office/drawing/2014/main" id="{A733F1AD-5823-478A-B1BD-AC0EB23AC752}"/>
              </a:ext>
            </a:extLst>
          </p:cNvPr>
          <p:cNvSpPr txBox="1"/>
          <p:nvPr/>
        </p:nvSpPr>
        <p:spPr>
          <a:xfrm>
            <a:off x="5286543" y="3969629"/>
            <a:ext cx="1112668" cy="369332"/>
          </a:xfrm>
          <a:prstGeom prst="rect">
            <a:avLst/>
          </a:prstGeom>
          <a:noFill/>
        </p:spPr>
        <p:txBody>
          <a:bodyPr wrap="square" rtlCol="0">
            <a:spAutoFit/>
          </a:bodyPr>
          <a:lstStyle/>
          <a:p>
            <a:r>
              <a:rPr lang="en-US" dirty="0"/>
              <a:t>Name</a:t>
            </a:r>
          </a:p>
        </p:txBody>
      </p:sp>
      <p:sp>
        <p:nvSpPr>
          <p:cNvPr id="9" name="TextBox 8">
            <a:extLst>
              <a:ext uri="{FF2B5EF4-FFF2-40B4-BE49-F238E27FC236}">
                <a16:creationId xmlns:a16="http://schemas.microsoft.com/office/drawing/2014/main" id="{D3117C20-5BB9-4527-BBB5-CA59B353BA10}"/>
              </a:ext>
            </a:extLst>
          </p:cNvPr>
          <p:cNvSpPr txBox="1"/>
          <p:nvPr/>
        </p:nvSpPr>
        <p:spPr>
          <a:xfrm>
            <a:off x="5286543" y="5292856"/>
            <a:ext cx="1473693" cy="369332"/>
          </a:xfrm>
          <a:prstGeom prst="rect">
            <a:avLst/>
          </a:prstGeom>
          <a:noFill/>
        </p:spPr>
        <p:txBody>
          <a:bodyPr wrap="square" rtlCol="0">
            <a:spAutoFit/>
          </a:bodyPr>
          <a:lstStyle/>
          <a:p>
            <a:r>
              <a:rPr lang="en-US" dirty="0"/>
              <a:t>Accuracy</a:t>
            </a:r>
          </a:p>
        </p:txBody>
      </p:sp>
    </p:spTree>
    <p:extLst>
      <p:ext uri="{BB962C8B-B14F-4D97-AF65-F5344CB8AC3E}">
        <p14:creationId xmlns:p14="http://schemas.microsoft.com/office/powerpoint/2010/main" val="4250067646"/>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199</TotalTime>
  <Words>710</Words>
  <Application>Microsoft Office PowerPoint</Application>
  <PresentationFormat>Widescreen</PresentationFormat>
  <Paragraphs>64</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Century Gothic</vt:lpstr>
      <vt:lpstr>Wingdings 3</vt:lpstr>
      <vt:lpstr>Wisp</vt:lpstr>
      <vt:lpstr>Facial Recognition Smart Lock using Raspberry Pi</vt:lpstr>
      <vt:lpstr>Objective  </vt:lpstr>
      <vt:lpstr>Materials Required </vt:lpstr>
      <vt:lpstr>Ladder of Success </vt:lpstr>
      <vt:lpstr>Step 1 </vt:lpstr>
      <vt:lpstr>PowerPoint Presentation</vt:lpstr>
      <vt:lpstr>Step 2</vt:lpstr>
      <vt:lpstr>PowerPoint Presentation</vt:lpstr>
      <vt:lpstr>Step 3</vt:lpstr>
      <vt:lpstr>PowerPoint Presentation</vt:lpstr>
      <vt:lpstr>Step 4</vt:lpstr>
      <vt:lpstr>Circuit Diagram</vt:lpstr>
      <vt:lpstr>Circuit plugged into AC Supply</vt:lpstr>
      <vt:lpstr>Circuit in portable form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Facial Recognition Smart Lock using Raspberry Pi</dc:title>
  <dc:creator>Naman Tyagi</dc:creator>
  <cp:lastModifiedBy>Naman Tyagi</cp:lastModifiedBy>
  <cp:revision>16</cp:revision>
  <dcterms:created xsi:type="dcterms:W3CDTF">2019-10-08T14:28:42Z</dcterms:created>
  <dcterms:modified xsi:type="dcterms:W3CDTF">2019-10-09T09:28:40Z</dcterms:modified>
</cp:coreProperties>
</file>